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30275213" cy="428037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710" autoAdjust="0"/>
    <p:restoredTop sz="94660"/>
  </p:normalViewPr>
  <p:slideViewPr>
    <p:cSldViewPr snapToGrid="0">
      <p:cViewPr>
        <p:scale>
          <a:sx n="25" d="100"/>
          <a:sy n="25" d="100"/>
        </p:scale>
        <p:origin x="1579" y="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jpe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7005156"/>
            <a:ext cx="25733931" cy="14902051"/>
          </a:xfrm>
        </p:spPr>
        <p:txBody>
          <a:bodyPr anchor="b"/>
          <a:lstStyle>
            <a:lvl1pPr algn="ctr">
              <a:defRPr sz="19865"/>
            </a:lvl1pPr>
          </a:lstStyle>
          <a:p>
            <a:r>
              <a:rPr lang="en-US"/>
              <a:t>Click to edit Master title style</a:t>
            </a:r>
            <a:endParaRPr lang="en-US" dirty="0"/>
          </a:p>
        </p:txBody>
      </p:sp>
      <p:sp>
        <p:nvSpPr>
          <p:cNvPr id="3" name="Subtitle 2"/>
          <p:cNvSpPr>
            <a:spLocks noGrp="1"/>
          </p:cNvSpPr>
          <p:nvPr>
            <p:ph type="subTitle" idx="1"/>
          </p:nvPr>
        </p:nvSpPr>
        <p:spPr>
          <a:xfrm>
            <a:off x="3784402" y="22481887"/>
            <a:ext cx="22706410" cy="10334331"/>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FF089EF-1A4E-4EE1-97D9-78C973CC0092}" type="datetimeFigureOut">
              <a:rPr lang="en-IN" smtClean="0"/>
              <a:t>30-8-21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AC042A2-8005-48A3-B093-A2F419EE519E}" type="slidenum">
              <a:rPr lang="en-IN" smtClean="0"/>
              <a:t>‹#›</a:t>
            </a:fld>
            <a:endParaRPr lang="en-IN"/>
          </a:p>
        </p:txBody>
      </p:sp>
    </p:spTree>
    <p:extLst>
      <p:ext uri="{BB962C8B-B14F-4D97-AF65-F5344CB8AC3E}">
        <p14:creationId xmlns:p14="http://schemas.microsoft.com/office/powerpoint/2010/main" val="1606091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F089EF-1A4E-4EE1-97D9-78C973CC0092}" type="datetimeFigureOut">
              <a:rPr lang="en-IN" smtClean="0"/>
              <a:t>30-8-21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AC042A2-8005-48A3-B093-A2F419EE519E}" type="slidenum">
              <a:rPr lang="en-IN" smtClean="0"/>
              <a:t>‹#›</a:t>
            </a:fld>
            <a:endParaRPr lang="en-IN"/>
          </a:p>
        </p:txBody>
      </p:sp>
    </p:spTree>
    <p:extLst>
      <p:ext uri="{BB962C8B-B14F-4D97-AF65-F5344CB8AC3E}">
        <p14:creationId xmlns:p14="http://schemas.microsoft.com/office/powerpoint/2010/main" val="15124164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2278904"/>
            <a:ext cx="6528093" cy="3627421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81423" y="2278904"/>
            <a:ext cx="19205838" cy="3627421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F089EF-1A4E-4EE1-97D9-78C973CC0092}" type="datetimeFigureOut">
              <a:rPr lang="en-IN" smtClean="0"/>
              <a:t>30-8-21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AC042A2-8005-48A3-B093-A2F419EE519E}" type="slidenum">
              <a:rPr lang="en-IN" smtClean="0"/>
              <a:t>‹#›</a:t>
            </a:fld>
            <a:endParaRPr lang="en-IN"/>
          </a:p>
        </p:txBody>
      </p:sp>
    </p:spTree>
    <p:extLst>
      <p:ext uri="{BB962C8B-B14F-4D97-AF65-F5344CB8AC3E}">
        <p14:creationId xmlns:p14="http://schemas.microsoft.com/office/powerpoint/2010/main" val="29301193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F089EF-1A4E-4EE1-97D9-78C973CC0092}" type="datetimeFigureOut">
              <a:rPr lang="en-IN" smtClean="0"/>
              <a:t>30-8-21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AC042A2-8005-48A3-B093-A2F419EE519E}" type="slidenum">
              <a:rPr lang="en-IN" smtClean="0"/>
              <a:t>‹#›</a:t>
            </a:fld>
            <a:endParaRPr lang="en-IN"/>
          </a:p>
        </p:txBody>
      </p:sp>
    </p:spTree>
    <p:extLst>
      <p:ext uri="{BB962C8B-B14F-4D97-AF65-F5344CB8AC3E}">
        <p14:creationId xmlns:p14="http://schemas.microsoft.com/office/powerpoint/2010/main" val="28408788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654" y="10671229"/>
            <a:ext cx="26112371" cy="17805173"/>
          </a:xfrm>
        </p:spPr>
        <p:txBody>
          <a:bodyPr anchor="b"/>
          <a:lstStyle>
            <a:lvl1pPr>
              <a:defRPr sz="19865"/>
            </a:lvl1pPr>
          </a:lstStyle>
          <a:p>
            <a:r>
              <a:rPr lang="en-US"/>
              <a:t>Click to edit Master title style</a:t>
            </a:r>
            <a:endParaRPr lang="en-US" dirty="0"/>
          </a:p>
        </p:txBody>
      </p:sp>
      <p:sp>
        <p:nvSpPr>
          <p:cNvPr id="3" name="Text Placeholder 2"/>
          <p:cNvSpPr>
            <a:spLocks noGrp="1"/>
          </p:cNvSpPr>
          <p:nvPr>
            <p:ph type="body" idx="1"/>
          </p:nvPr>
        </p:nvSpPr>
        <p:spPr>
          <a:xfrm>
            <a:off x="2065654" y="28644846"/>
            <a:ext cx="26112371" cy="9363320"/>
          </a:xfrm>
        </p:spPr>
        <p:txBody>
          <a:bodyPr/>
          <a:lstStyle>
            <a:lvl1pPr marL="0" indent="0">
              <a:buNone/>
              <a:defRPr sz="7946">
                <a:solidFill>
                  <a:schemeClr val="tx1"/>
                </a:solidFill>
              </a:defRPr>
            </a:lvl1pPr>
            <a:lvl2pPr marL="1513743" indent="0">
              <a:buNone/>
              <a:defRPr sz="6622">
                <a:solidFill>
                  <a:schemeClr val="tx1">
                    <a:tint val="75000"/>
                  </a:schemeClr>
                </a:solidFill>
              </a:defRPr>
            </a:lvl2pPr>
            <a:lvl3pPr marL="3027487" indent="0">
              <a:buNone/>
              <a:defRPr sz="5960">
                <a:solidFill>
                  <a:schemeClr val="tx1">
                    <a:tint val="75000"/>
                  </a:schemeClr>
                </a:solidFill>
              </a:defRPr>
            </a:lvl3pPr>
            <a:lvl4pPr marL="4541230" indent="0">
              <a:buNone/>
              <a:defRPr sz="5297">
                <a:solidFill>
                  <a:schemeClr val="tx1">
                    <a:tint val="75000"/>
                  </a:schemeClr>
                </a:solidFill>
              </a:defRPr>
            </a:lvl4pPr>
            <a:lvl5pPr marL="6054974" indent="0">
              <a:buNone/>
              <a:defRPr sz="5297">
                <a:solidFill>
                  <a:schemeClr val="tx1">
                    <a:tint val="75000"/>
                  </a:schemeClr>
                </a:solidFill>
              </a:defRPr>
            </a:lvl5pPr>
            <a:lvl6pPr marL="7568717" indent="0">
              <a:buNone/>
              <a:defRPr sz="5297">
                <a:solidFill>
                  <a:schemeClr val="tx1">
                    <a:tint val="75000"/>
                  </a:schemeClr>
                </a:solidFill>
              </a:defRPr>
            </a:lvl6pPr>
            <a:lvl7pPr marL="9082461" indent="0">
              <a:buNone/>
              <a:defRPr sz="5297">
                <a:solidFill>
                  <a:schemeClr val="tx1">
                    <a:tint val="75000"/>
                  </a:schemeClr>
                </a:solidFill>
              </a:defRPr>
            </a:lvl7pPr>
            <a:lvl8pPr marL="10596204" indent="0">
              <a:buNone/>
              <a:defRPr sz="5297">
                <a:solidFill>
                  <a:schemeClr val="tx1">
                    <a:tint val="75000"/>
                  </a:schemeClr>
                </a:solidFill>
              </a:defRPr>
            </a:lvl8pPr>
            <a:lvl9pPr marL="12109948" indent="0">
              <a:buNone/>
              <a:defRPr sz="529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FF089EF-1A4E-4EE1-97D9-78C973CC0092}" type="datetimeFigureOut">
              <a:rPr lang="en-IN" smtClean="0"/>
              <a:t>30-8-21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AC042A2-8005-48A3-B093-A2F419EE519E}" type="slidenum">
              <a:rPr lang="en-IN" smtClean="0"/>
              <a:t>‹#›</a:t>
            </a:fld>
            <a:endParaRPr lang="en-IN"/>
          </a:p>
        </p:txBody>
      </p:sp>
    </p:spTree>
    <p:extLst>
      <p:ext uri="{BB962C8B-B14F-4D97-AF65-F5344CB8AC3E}">
        <p14:creationId xmlns:p14="http://schemas.microsoft.com/office/powerpoint/2010/main" val="37965857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81421" y="11394520"/>
            <a:ext cx="12866966" cy="271585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5326826" y="11394520"/>
            <a:ext cx="12866966" cy="271585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FF089EF-1A4E-4EE1-97D9-78C973CC0092}" type="datetimeFigureOut">
              <a:rPr lang="en-IN" smtClean="0"/>
              <a:t>30-8-21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AC042A2-8005-48A3-B093-A2F419EE519E}" type="slidenum">
              <a:rPr lang="en-IN" smtClean="0"/>
              <a:t>‹#›</a:t>
            </a:fld>
            <a:endParaRPr lang="en-IN"/>
          </a:p>
        </p:txBody>
      </p:sp>
    </p:spTree>
    <p:extLst>
      <p:ext uri="{BB962C8B-B14F-4D97-AF65-F5344CB8AC3E}">
        <p14:creationId xmlns:p14="http://schemas.microsoft.com/office/powerpoint/2010/main" val="5274341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278913"/>
            <a:ext cx="26112371" cy="82734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85368" y="10492870"/>
            <a:ext cx="12807832"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Click to edit Master text styles</a:t>
            </a:r>
          </a:p>
        </p:txBody>
      </p:sp>
      <p:sp>
        <p:nvSpPr>
          <p:cNvPr id="4" name="Content Placeholder 3"/>
          <p:cNvSpPr>
            <a:spLocks noGrp="1"/>
          </p:cNvSpPr>
          <p:nvPr>
            <p:ph sz="half" idx="2"/>
          </p:nvPr>
        </p:nvSpPr>
        <p:spPr>
          <a:xfrm>
            <a:off x="2085368" y="15635264"/>
            <a:ext cx="12807832" cy="229971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5326828" y="10492870"/>
            <a:ext cx="12870909"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Click to edit Master text styles</a:t>
            </a:r>
          </a:p>
        </p:txBody>
      </p:sp>
      <p:sp>
        <p:nvSpPr>
          <p:cNvPr id="6" name="Content Placeholder 5"/>
          <p:cNvSpPr>
            <a:spLocks noGrp="1"/>
          </p:cNvSpPr>
          <p:nvPr>
            <p:ph sz="quarter" idx="4"/>
          </p:nvPr>
        </p:nvSpPr>
        <p:spPr>
          <a:xfrm>
            <a:off x="15326828" y="15635264"/>
            <a:ext cx="12870909" cy="229971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FF089EF-1A4E-4EE1-97D9-78C973CC0092}" type="datetimeFigureOut">
              <a:rPr lang="en-IN" smtClean="0"/>
              <a:t>30-8-21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AC042A2-8005-48A3-B093-A2F419EE519E}" type="slidenum">
              <a:rPr lang="en-IN" smtClean="0"/>
              <a:t>‹#›</a:t>
            </a:fld>
            <a:endParaRPr lang="en-IN"/>
          </a:p>
        </p:txBody>
      </p:sp>
    </p:spTree>
    <p:extLst>
      <p:ext uri="{BB962C8B-B14F-4D97-AF65-F5344CB8AC3E}">
        <p14:creationId xmlns:p14="http://schemas.microsoft.com/office/powerpoint/2010/main" val="25285600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FF089EF-1A4E-4EE1-97D9-78C973CC0092}" type="datetimeFigureOut">
              <a:rPr lang="en-IN" smtClean="0"/>
              <a:t>30-8-21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AC042A2-8005-48A3-B093-A2F419EE519E}" type="slidenum">
              <a:rPr lang="en-IN" smtClean="0"/>
              <a:t>‹#›</a:t>
            </a:fld>
            <a:endParaRPr lang="en-IN"/>
          </a:p>
        </p:txBody>
      </p:sp>
    </p:spTree>
    <p:extLst>
      <p:ext uri="{BB962C8B-B14F-4D97-AF65-F5344CB8AC3E}">
        <p14:creationId xmlns:p14="http://schemas.microsoft.com/office/powerpoint/2010/main" val="10984473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F089EF-1A4E-4EE1-97D9-78C973CC0092}" type="datetimeFigureOut">
              <a:rPr lang="en-IN" smtClean="0"/>
              <a:t>30-8-21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AC042A2-8005-48A3-B093-A2F419EE519E}" type="slidenum">
              <a:rPr lang="en-IN" smtClean="0"/>
              <a:t>‹#›</a:t>
            </a:fld>
            <a:endParaRPr lang="en-IN"/>
          </a:p>
        </p:txBody>
      </p:sp>
    </p:spTree>
    <p:extLst>
      <p:ext uri="{BB962C8B-B14F-4D97-AF65-F5344CB8AC3E}">
        <p14:creationId xmlns:p14="http://schemas.microsoft.com/office/powerpoint/2010/main" val="3842116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a:t>Click to edit Master title style</a:t>
            </a:r>
            <a:endParaRPr lang="en-US" dirty="0"/>
          </a:p>
        </p:txBody>
      </p:sp>
      <p:sp>
        <p:nvSpPr>
          <p:cNvPr id="3" name="Content Placeholder 2"/>
          <p:cNvSpPr>
            <a:spLocks noGrp="1"/>
          </p:cNvSpPr>
          <p:nvPr>
            <p:ph idx="1"/>
          </p:nvPr>
        </p:nvSpPr>
        <p:spPr>
          <a:xfrm>
            <a:off x="12870909" y="6162959"/>
            <a:ext cx="15326827" cy="30418415"/>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Click to edit Master text styles</a:t>
            </a:r>
          </a:p>
        </p:txBody>
      </p:sp>
      <p:sp>
        <p:nvSpPr>
          <p:cNvPr id="5" name="Date Placeholder 4"/>
          <p:cNvSpPr>
            <a:spLocks noGrp="1"/>
          </p:cNvSpPr>
          <p:nvPr>
            <p:ph type="dt" sz="half" idx="10"/>
          </p:nvPr>
        </p:nvSpPr>
        <p:spPr/>
        <p:txBody>
          <a:bodyPr/>
          <a:lstStyle/>
          <a:p>
            <a:fld id="{6FF089EF-1A4E-4EE1-97D9-78C973CC0092}" type="datetimeFigureOut">
              <a:rPr lang="en-IN" smtClean="0"/>
              <a:t>30-8-21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AC042A2-8005-48A3-B093-A2F419EE519E}" type="slidenum">
              <a:rPr lang="en-IN" smtClean="0"/>
              <a:t>‹#›</a:t>
            </a:fld>
            <a:endParaRPr lang="en-IN"/>
          </a:p>
        </p:txBody>
      </p:sp>
    </p:spTree>
    <p:extLst>
      <p:ext uri="{BB962C8B-B14F-4D97-AF65-F5344CB8AC3E}">
        <p14:creationId xmlns:p14="http://schemas.microsoft.com/office/powerpoint/2010/main" val="7193561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a:t>Click to edit Master title style</a:t>
            </a:r>
            <a:endParaRPr lang="en-US" dirty="0"/>
          </a:p>
        </p:txBody>
      </p:sp>
      <p:sp>
        <p:nvSpPr>
          <p:cNvPr id="3" name="Picture Placeholder 2"/>
          <p:cNvSpPr>
            <a:spLocks noGrp="1" noChangeAspect="1"/>
          </p:cNvSpPr>
          <p:nvPr>
            <p:ph type="pic" idx="1"/>
          </p:nvPr>
        </p:nvSpPr>
        <p:spPr>
          <a:xfrm>
            <a:off x="12870909" y="6162959"/>
            <a:ext cx="15326827" cy="30418415"/>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en-US"/>
              <a:t>Click icon to add picture</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Click to edit Master text styles</a:t>
            </a:r>
          </a:p>
        </p:txBody>
      </p:sp>
      <p:sp>
        <p:nvSpPr>
          <p:cNvPr id="5" name="Date Placeholder 4"/>
          <p:cNvSpPr>
            <a:spLocks noGrp="1"/>
          </p:cNvSpPr>
          <p:nvPr>
            <p:ph type="dt" sz="half" idx="10"/>
          </p:nvPr>
        </p:nvSpPr>
        <p:spPr/>
        <p:txBody>
          <a:bodyPr/>
          <a:lstStyle/>
          <a:p>
            <a:fld id="{6FF089EF-1A4E-4EE1-97D9-78C973CC0092}" type="datetimeFigureOut">
              <a:rPr lang="en-IN" smtClean="0"/>
              <a:t>30-8-21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AC042A2-8005-48A3-B093-A2F419EE519E}" type="slidenum">
              <a:rPr lang="en-IN" smtClean="0"/>
              <a:t>‹#›</a:t>
            </a:fld>
            <a:endParaRPr lang="en-IN"/>
          </a:p>
        </p:txBody>
      </p:sp>
    </p:spTree>
    <p:extLst>
      <p:ext uri="{BB962C8B-B14F-4D97-AF65-F5344CB8AC3E}">
        <p14:creationId xmlns:p14="http://schemas.microsoft.com/office/powerpoint/2010/main" val="586014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78913"/>
            <a:ext cx="26112371" cy="82734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81421" y="11394520"/>
            <a:ext cx="26112371" cy="2715859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6FF089EF-1A4E-4EE1-97D9-78C973CC0092}" type="datetimeFigureOut">
              <a:rPr lang="en-IN" smtClean="0"/>
              <a:t>30-8-21</a:t>
            </a:fld>
            <a:endParaRPr lang="en-IN"/>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0AC042A2-8005-48A3-B093-A2F419EE519E}" type="slidenum">
              <a:rPr lang="en-IN" smtClean="0"/>
              <a:t>‹#›</a:t>
            </a:fld>
            <a:endParaRPr lang="en-IN"/>
          </a:p>
        </p:txBody>
      </p:sp>
    </p:spTree>
    <p:extLst>
      <p:ext uri="{BB962C8B-B14F-4D97-AF65-F5344CB8AC3E}">
        <p14:creationId xmlns:p14="http://schemas.microsoft.com/office/powerpoint/2010/main" val="119836216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https://www.researchgate.net/publication/261272818_Artificial_intelligence_for_forest_fire_prediction" TargetMode="External"/><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hyperlink" Target="mailto:hemanth.yarlagadda@vitap.ac.in" TargetMode="External"/><Relationship Id="rId4" Type="http://schemas.openxmlformats.org/officeDocument/2006/relationships/hyperlink" Target="https://ieeexplore.ieee.org/document/5695809/metrics#metric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9DBA8F7-2F25-4F0E-94C9-A4944824CD61}"/>
              </a:ext>
            </a:extLst>
          </p:cNvPr>
          <p:cNvSpPr txBox="1"/>
          <p:nvPr/>
        </p:nvSpPr>
        <p:spPr>
          <a:xfrm>
            <a:off x="1809306" y="954197"/>
            <a:ext cx="27245016" cy="1200329"/>
          </a:xfrm>
          <a:prstGeom prst="rect">
            <a:avLst/>
          </a:prstGeom>
          <a:noFill/>
        </p:spPr>
        <p:txBody>
          <a:bodyPr wrap="square" rtlCol="0">
            <a:spAutoFit/>
          </a:bodyPr>
          <a:lstStyle/>
          <a:p>
            <a:r>
              <a:rPr lang="en-GB" sz="7200" b="1" dirty="0"/>
              <a:t>															Fire Recognition in forests using Deep Learning</a:t>
            </a:r>
            <a:endParaRPr lang="en-IN" sz="7200" dirty="0"/>
          </a:p>
        </p:txBody>
      </p:sp>
      <p:sp>
        <p:nvSpPr>
          <p:cNvPr id="9" name="TextBox 8">
            <a:extLst>
              <a:ext uri="{FF2B5EF4-FFF2-40B4-BE49-F238E27FC236}">
                <a16:creationId xmlns:a16="http://schemas.microsoft.com/office/drawing/2014/main" id="{8122BC27-C685-41E0-8620-E2696BAB64C5}"/>
              </a:ext>
            </a:extLst>
          </p:cNvPr>
          <p:cNvSpPr txBox="1"/>
          <p:nvPr/>
        </p:nvSpPr>
        <p:spPr>
          <a:xfrm>
            <a:off x="1091380" y="3016355"/>
            <a:ext cx="27962942" cy="830997"/>
          </a:xfrm>
          <a:prstGeom prst="rect">
            <a:avLst/>
          </a:prstGeom>
          <a:noFill/>
        </p:spPr>
        <p:txBody>
          <a:bodyPr wrap="square" rtlCol="0">
            <a:spAutoFit/>
          </a:bodyPr>
          <a:lstStyle/>
          <a:p>
            <a:pPr marL="3215005">
              <a:spcBef>
                <a:spcPts val="1770"/>
              </a:spcBef>
              <a:spcAft>
                <a:spcPts val="0"/>
              </a:spcAft>
            </a:pPr>
            <a:r>
              <a:rPr lang="en-US" sz="4800" b="1" dirty="0">
                <a:latin typeface="Times New Roman" panose="02020603050405020304" pitchFamily="18" charset="0"/>
                <a:ea typeface="Times New Roman" panose="02020603050405020304" pitchFamily="18" charset="0"/>
              </a:rPr>
              <a:t>G. Sai Sheshank</a:t>
            </a:r>
            <a:r>
              <a:rPr lang="en-US" sz="4800" b="1" dirty="0">
                <a:effectLst/>
                <a:latin typeface="Times New Roman" panose="02020603050405020304" pitchFamily="18" charset="0"/>
                <a:ea typeface="Times New Roman" panose="02020603050405020304" pitchFamily="18" charset="0"/>
              </a:rPr>
              <a:t>-17MIS7099 | Dr. Prabha Selvaraj | VIT-AP UNIVERSITY</a:t>
            </a:r>
            <a:endParaRPr lang="en-IN" sz="4800" dirty="0">
              <a:effectLst/>
              <a:latin typeface="Times New Roman" panose="02020603050405020304" pitchFamily="18" charset="0"/>
              <a:ea typeface="Times New Roman" panose="02020603050405020304" pitchFamily="18" charset="0"/>
            </a:endParaRPr>
          </a:p>
        </p:txBody>
      </p:sp>
      <p:pic>
        <p:nvPicPr>
          <p:cNvPr id="12" name="Picture 11" descr="Logo, company name&#10;&#10;Description automatically generated">
            <a:extLst>
              <a:ext uri="{FF2B5EF4-FFF2-40B4-BE49-F238E27FC236}">
                <a16:creationId xmlns:a16="http://schemas.microsoft.com/office/drawing/2014/main" id="{F39806CB-2860-4F9A-8C29-DF29ACF78F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197" y="504102"/>
            <a:ext cx="3657600" cy="3657600"/>
          </a:xfrm>
          <a:prstGeom prst="rect">
            <a:avLst/>
          </a:prstGeom>
        </p:spPr>
      </p:pic>
      <p:sp>
        <p:nvSpPr>
          <p:cNvPr id="13" name="TextBox 12">
            <a:extLst>
              <a:ext uri="{FF2B5EF4-FFF2-40B4-BE49-F238E27FC236}">
                <a16:creationId xmlns:a16="http://schemas.microsoft.com/office/drawing/2014/main" id="{03CA73DA-F3EC-48BE-9620-EE67ACEF75AC}"/>
              </a:ext>
            </a:extLst>
          </p:cNvPr>
          <p:cNvSpPr txBox="1"/>
          <p:nvPr/>
        </p:nvSpPr>
        <p:spPr>
          <a:xfrm>
            <a:off x="1809305" y="4955458"/>
            <a:ext cx="12113171" cy="11172289"/>
          </a:xfrm>
          <a:prstGeom prst="rect">
            <a:avLst/>
          </a:prstGeom>
          <a:noFill/>
        </p:spPr>
        <p:txBody>
          <a:bodyPr wrap="square" rtlCol="0">
            <a:spAutoFit/>
          </a:bodyPr>
          <a:lstStyle/>
          <a:p>
            <a:pPr algn="just"/>
            <a:r>
              <a:rPr lang="en-US" sz="3000" b="1" dirty="0">
                <a:effectLst/>
                <a:latin typeface="Times New Roman" panose="02020603050405020304" pitchFamily="18" charset="0"/>
                <a:ea typeface="Times New Roman" panose="02020603050405020304" pitchFamily="18" charset="0"/>
                <a:cs typeface="Times New Roman" panose="02020603050405020304" pitchFamily="18" charset="0"/>
              </a:rPr>
              <a:t>MOTIVATION</a:t>
            </a:r>
          </a:p>
          <a:p>
            <a:pPr algn="just"/>
            <a:endParaRPr lang="en-US" sz="3000" dirty="0">
              <a:latin typeface="Times New Roman" panose="02020603050405020304" pitchFamily="18" charset="0"/>
              <a:ea typeface="+mn-lt"/>
              <a:cs typeface="Times New Roman" panose="02020603050405020304" pitchFamily="18" charset="0"/>
            </a:endParaRPr>
          </a:p>
          <a:p>
            <a:pPr marL="457200" indent="-457200">
              <a:buFont typeface="Arial" panose="020B0604020202020204" pitchFamily="34" charset="0"/>
              <a:buChar char="•"/>
            </a:pPr>
            <a:r>
              <a:rPr lang="en-US" sz="3000" dirty="0"/>
              <a:t>Our project's major goal is to reduce forest fires and increase forest protection while also creating a user-friendly environment that everyone may use. </a:t>
            </a:r>
          </a:p>
          <a:p>
            <a:pPr marL="457200" indent="-457200">
              <a:buFont typeface="Arial" panose="020B0604020202020204" pitchFamily="34" charset="0"/>
              <a:buChar char="•"/>
            </a:pPr>
            <a:endParaRPr lang="en-US" sz="3000" dirty="0"/>
          </a:p>
          <a:p>
            <a:pPr marL="457200" indent="-457200">
              <a:buFont typeface="Arial" panose="020B0604020202020204" pitchFamily="34" charset="0"/>
              <a:buChar char="•"/>
            </a:pPr>
            <a:r>
              <a:rPr lang="en-US" sz="3000" dirty="0"/>
              <a:t>They should also be able to use the software from any location and at any time.</a:t>
            </a:r>
            <a:endParaRPr lang="en-IN" sz="3000" dirty="0"/>
          </a:p>
          <a:p>
            <a:pPr marL="285750" indent="-285750" algn="just">
              <a:lnSpc>
                <a:spcPct val="150000"/>
              </a:lnSpc>
              <a:buFont typeface="Arial"/>
              <a:buChar char="•"/>
            </a:pPr>
            <a:endParaRPr lang="en-US" sz="3000" dirty="0"/>
          </a:p>
          <a:p>
            <a:pPr marL="285750" indent="-285750" algn="just">
              <a:lnSpc>
                <a:spcPct val="150000"/>
              </a:lnSpc>
              <a:buFont typeface="Arial"/>
              <a:buChar char="•"/>
            </a:pPr>
            <a:r>
              <a:rPr lang="en-US" sz="3000" dirty="0"/>
              <a:t>Forest Combustion Recognition's goal is to protect the environment (plants and trees), wildlife, and tribal people who live near the forest. </a:t>
            </a:r>
          </a:p>
          <a:p>
            <a:pPr marL="285750" indent="-285750" algn="just">
              <a:lnSpc>
                <a:spcPct val="150000"/>
              </a:lnSpc>
              <a:buFont typeface="Arial"/>
              <a:buChar char="•"/>
            </a:pPr>
            <a:endParaRPr lang="en-US" sz="3000" dirty="0"/>
          </a:p>
          <a:p>
            <a:pPr marL="285750" indent="-285750" algn="just">
              <a:lnSpc>
                <a:spcPct val="150000"/>
              </a:lnSpc>
              <a:buFont typeface="Arial"/>
              <a:buChar char="•"/>
            </a:pPr>
            <a:r>
              <a:rPr lang="en-US" sz="3000" dirty="0"/>
              <a:t>Prevention of forest fires is one of today's most important tasks as well as appropriate preparedness for effective fighting against them. To do so, it is vital to have detailed knowledge on AI, deep learning techniques (CNN) to visualize/recognize through the images we provide the model to forecast, we can determine if the woodlands are burning or not.</a:t>
            </a:r>
          </a:p>
          <a:p>
            <a:pPr marL="285750" indent="-285750" algn="just">
              <a:lnSpc>
                <a:spcPct val="150000"/>
              </a:lnSpc>
              <a:buFont typeface="Arial"/>
              <a:buChar char="•"/>
            </a:pPr>
            <a:endParaRPr lang="en-US" sz="3000" dirty="0"/>
          </a:p>
          <a:p>
            <a:pPr marL="285750" indent="-285750" algn="just">
              <a:buFont typeface="Arial"/>
              <a:buChar char="•"/>
            </a:pPr>
            <a:endParaRPr lang="en-US" sz="3000" u="sng" dirty="0">
              <a:latin typeface="Calibri Light"/>
              <a:ea typeface="+mn-lt"/>
              <a:cs typeface="+mn-lt"/>
            </a:endParaRPr>
          </a:p>
        </p:txBody>
      </p:sp>
      <p:sp>
        <p:nvSpPr>
          <p:cNvPr id="14" name="TextBox 13">
            <a:extLst>
              <a:ext uri="{FF2B5EF4-FFF2-40B4-BE49-F238E27FC236}">
                <a16:creationId xmlns:a16="http://schemas.microsoft.com/office/drawing/2014/main" id="{4E63F853-77B3-42F7-9CD1-21F9B76A2DF4}"/>
              </a:ext>
            </a:extLst>
          </p:cNvPr>
          <p:cNvSpPr txBox="1"/>
          <p:nvPr/>
        </p:nvSpPr>
        <p:spPr>
          <a:xfrm>
            <a:off x="1828800" y="15367819"/>
            <a:ext cx="11533239" cy="4401205"/>
          </a:xfrm>
          <a:prstGeom prst="rect">
            <a:avLst/>
          </a:prstGeom>
          <a:noFill/>
        </p:spPr>
        <p:txBody>
          <a:bodyPr wrap="square" rtlCol="0">
            <a:spAutoFit/>
          </a:bodyPr>
          <a:lstStyle/>
          <a:p>
            <a:pPr>
              <a:lnSpc>
                <a:spcPct val="150000"/>
              </a:lnSpc>
            </a:pPr>
            <a:r>
              <a:rPr lang="en-US" sz="4800" b="1" dirty="0">
                <a:effectLst/>
                <a:latin typeface="Times New Roman" panose="02020603050405020304" pitchFamily="18" charset="0"/>
                <a:ea typeface="MS Mincho" panose="02020609040205080304" pitchFamily="49" charset="-128"/>
              </a:rPr>
              <a:t>OBJECTIVE</a:t>
            </a:r>
          </a:p>
          <a:p>
            <a:pPr>
              <a:lnSpc>
                <a:spcPct val="150000"/>
              </a:lnSpc>
            </a:pPr>
            <a:endParaRPr lang="en-IN" sz="3200" dirty="0">
              <a:effectLst/>
              <a:latin typeface="Times New Roman" panose="02020603050405020304" pitchFamily="18" charset="0"/>
              <a:ea typeface="MS Mincho" panose="02020609040205080304" pitchFamily="49" charset="-128"/>
            </a:endParaRPr>
          </a:p>
          <a:p>
            <a:r>
              <a:rPr lang="en-US" sz="3200" dirty="0"/>
              <a:t>Forest Combustion Recognition's goal is to protect the environment (plants and trees), wildlife, and tribal people who live near the forest. It can function regardless of the weather and can be utilized wherever and whenever we wish. This project is completed with the use of artificial intelligence (AI) and deep learning techniques.</a:t>
            </a:r>
            <a:endParaRPr lang="en-IN" sz="3200" dirty="0"/>
          </a:p>
        </p:txBody>
      </p:sp>
      <p:sp>
        <p:nvSpPr>
          <p:cNvPr id="15" name="TextBox 14">
            <a:extLst>
              <a:ext uri="{FF2B5EF4-FFF2-40B4-BE49-F238E27FC236}">
                <a16:creationId xmlns:a16="http://schemas.microsoft.com/office/drawing/2014/main" id="{454A4DD3-E4AF-48C6-9B61-B48878540BF8}"/>
              </a:ext>
            </a:extLst>
          </p:cNvPr>
          <p:cNvSpPr txBox="1"/>
          <p:nvPr/>
        </p:nvSpPr>
        <p:spPr>
          <a:xfrm>
            <a:off x="1828800" y="20800557"/>
            <a:ext cx="12526127" cy="1107996"/>
          </a:xfrm>
          <a:prstGeom prst="rect">
            <a:avLst/>
          </a:prstGeom>
          <a:noFill/>
        </p:spPr>
        <p:txBody>
          <a:bodyPr wrap="square" rtlCol="0">
            <a:spAutoFit/>
          </a:bodyPr>
          <a:lstStyle/>
          <a:p>
            <a:pPr marL="73660"/>
            <a:r>
              <a:rPr lang="en-US" sz="4800" b="1" dirty="0">
                <a:solidFill>
                  <a:srgbClr val="1F2023"/>
                </a:solidFill>
                <a:effectLst/>
                <a:latin typeface="Times New Roman" panose="02020603050405020304" pitchFamily="18" charset="0"/>
                <a:ea typeface="Times New Roman" panose="02020603050405020304" pitchFamily="18" charset="0"/>
              </a:rPr>
              <a:t>Project Flow</a:t>
            </a:r>
          </a:p>
          <a:p>
            <a:pPr marL="73660"/>
            <a:endParaRPr lang="en-IN" dirty="0"/>
          </a:p>
        </p:txBody>
      </p:sp>
      <p:sp>
        <p:nvSpPr>
          <p:cNvPr id="75" name="TextBox 74">
            <a:extLst>
              <a:ext uri="{FF2B5EF4-FFF2-40B4-BE49-F238E27FC236}">
                <a16:creationId xmlns:a16="http://schemas.microsoft.com/office/drawing/2014/main" id="{7AE13D2E-86D1-4ADB-8C3E-6284B2379916}"/>
              </a:ext>
            </a:extLst>
          </p:cNvPr>
          <p:cNvSpPr txBox="1"/>
          <p:nvPr/>
        </p:nvSpPr>
        <p:spPr>
          <a:xfrm>
            <a:off x="15605060" y="23583613"/>
            <a:ext cx="6429030" cy="769441"/>
          </a:xfrm>
          <a:prstGeom prst="rect">
            <a:avLst/>
          </a:prstGeom>
          <a:noFill/>
        </p:spPr>
        <p:txBody>
          <a:bodyPr wrap="square" rtlCol="0">
            <a:spAutoFit/>
          </a:bodyPr>
          <a:lstStyle/>
          <a:p>
            <a:r>
              <a:rPr lang="en-IN" sz="4400" b="1" dirty="0">
                <a:solidFill>
                  <a:srgbClr val="000000"/>
                </a:solidFill>
                <a:effectLst/>
                <a:latin typeface="Times New Roman" panose="02020603050405020304" pitchFamily="18" charset="0"/>
                <a:ea typeface="Times New Roman" panose="02020603050405020304" pitchFamily="18" charset="0"/>
              </a:rPr>
              <a:t> CONCLUSION </a:t>
            </a:r>
            <a:endParaRPr lang="en-IN" sz="4400" b="1" dirty="0"/>
          </a:p>
        </p:txBody>
      </p:sp>
      <p:sp>
        <p:nvSpPr>
          <p:cNvPr id="76" name="TextBox 75">
            <a:extLst>
              <a:ext uri="{FF2B5EF4-FFF2-40B4-BE49-F238E27FC236}">
                <a16:creationId xmlns:a16="http://schemas.microsoft.com/office/drawing/2014/main" id="{FB1C9528-1968-4E16-9405-7B19A1841857}"/>
              </a:ext>
            </a:extLst>
          </p:cNvPr>
          <p:cNvSpPr txBox="1"/>
          <p:nvPr/>
        </p:nvSpPr>
        <p:spPr>
          <a:xfrm>
            <a:off x="15903506" y="24690945"/>
            <a:ext cx="11648001" cy="6488828"/>
          </a:xfrm>
          <a:prstGeom prst="rect">
            <a:avLst/>
          </a:prstGeom>
          <a:noFill/>
        </p:spPr>
        <p:txBody>
          <a:bodyPr wrap="square" rtlCol="0">
            <a:spAutoFit/>
          </a:bodyPr>
          <a:lstStyle/>
          <a:p>
            <a:pPr algn="just">
              <a:lnSpc>
                <a:spcPct val="150000"/>
              </a:lnSpc>
            </a:pPr>
            <a:r>
              <a:rPr lang="en-US" sz="2800" dirty="0"/>
              <a:t>We used AI, deep learning techniques (CNN), and Python 3 to create this project. Using image processing techniques, this study provides an effective forest fire detection approach. Train and test models are used in the method. It will train our model and then test whether or not there is a fire. To detect the fire, five fire detection criteria are used. The proposed algorithm's performance is evaluated using a data set consisting of diverse forest photographs gathered from the Internet, 100 of which were actual fire pictures while the other 100 were not. The findings reveal that the proposed method has a high detection rate. These results indicate that the proposed method is accurate and can be used in automatic forest fire-alarm systems.</a:t>
            </a:r>
            <a:endParaRPr lang="en-IN" sz="2800" dirty="0"/>
          </a:p>
        </p:txBody>
      </p:sp>
      <p:sp>
        <p:nvSpPr>
          <p:cNvPr id="77" name="TextBox 76">
            <a:extLst>
              <a:ext uri="{FF2B5EF4-FFF2-40B4-BE49-F238E27FC236}">
                <a16:creationId xmlns:a16="http://schemas.microsoft.com/office/drawing/2014/main" id="{2F025206-97AE-489F-AB04-D574F30506B8}"/>
              </a:ext>
            </a:extLst>
          </p:cNvPr>
          <p:cNvSpPr txBox="1"/>
          <p:nvPr/>
        </p:nvSpPr>
        <p:spPr>
          <a:xfrm>
            <a:off x="15795523" y="31645368"/>
            <a:ext cx="11692118" cy="6247864"/>
          </a:xfrm>
          <a:prstGeom prst="rect">
            <a:avLst/>
          </a:prstGeom>
          <a:noFill/>
        </p:spPr>
        <p:txBody>
          <a:bodyPr wrap="square" rtlCol="0">
            <a:spAutoFit/>
          </a:bodyPr>
          <a:lstStyle/>
          <a:p>
            <a:pPr algn="just"/>
            <a:r>
              <a:rPr lang="en-IN" sz="4800" b="1" dirty="0">
                <a:solidFill>
                  <a:srgbClr val="000000"/>
                </a:solidFill>
                <a:effectLst/>
                <a:latin typeface="Times New Roman" panose="02020603050405020304" pitchFamily="18" charset="0"/>
                <a:ea typeface="Times New Roman" panose="02020603050405020304" pitchFamily="18" charset="0"/>
              </a:rPr>
              <a:t>REFERENCES</a:t>
            </a:r>
            <a:endParaRPr lang="en-IN" sz="5400" dirty="0">
              <a:effectLst/>
              <a:latin typeface="Times New Roman" panose="02020603050405020304" pitchFamily="18" charset="0"/>
              <a:ea typeface="MS Mincho" panose="02020609040205080304" pitchFamily="49" charset="-128"/>
            </a:endParaRPr>
          </a:p>
          <a:p>
            <a:r>
              <a:rPr lang="en-US" sz="3200" dirty="0"/>
              <a:t>Anon, 1995. Report of the Committee of Enquiry into Forest Fires in Himachal Pradesh and Uttar Pradesh in 1995, Government of India.</a:t>
            </a:r>
            <a:endParaRPr lang="en-IN" sz="3200" dirty="0"/>
          </a:p>
          <a:p>
            <a:r>
              <a:rPr lang="en-US" sz="3200" dirty="0"/>
              <a:t>Bahuguna, V.K. and Upadhyay, A., 2002. Forest fires in India: Policy initiatives for community participation; International Forestry Review, 4(2).</a:t>
            </a:r>
            <a:endParaRPr lang="en-IN" sz="3200" dirty="0"/>
          </a:p>
          <a:p>
            <a:r>
              <a:rPr lang="en-US" sz="3200" dirty="0"/>
              <a:t>FAO, 2003.Wildland Fire Management Terminology. FAO Forestry Paper 70. FAO, Rome.</a:t>
            </a:r>
            <a:endParaRPr lang="en-IN" sz="3200" dirty="0"/>
          </a:p>
          <a:p>
            <a:r>
              <a:rPr lang="en-US" sz="3200" u="sng" dirty="0">
                <a:hlinkClick r:id="rId3"/>
              </a:rPr>
              <a:t>https://www.researchgate.net/publication/261272818_Artificial_intelligence_for_forest_fire_prediction</a:t>
            </a:r>
            <a:endParaRPr lang="en-IN" sz="3200" dirty="0"/>
          </a:p>
          <a:p>
            <a:r>
              <a:rPr lang="en-US" sz="3200" u="sng" dirty="0">
                <a:hlinkClick r:id="rId4"/>
              </a:rPr>
              <a:t>https://ieeexplore.ieee.org/document/5695809/metrics#metrics</a:t>
            </a:r>
            <a:endParaRPr lang="en-IN" sz="3200" dirty="0"/>
          </a:p>
          <a:p>
            <a:endParaRPr lang="en-IN" sz="3200" dirty="0"/>
          </a:p>
        </p:txBody>
      </p:sp>
      <p:sp>
        <p:nvSpPr>
          <p:cNvPr id="78" name="TextBox 77">
            <a:extLst>
              <a:ext uri="{FF2B5EF4-FFF2-40B4-BE49-F238E27FC236}">
                <a16:creationId xmlns:a16="http://schemas.microsoft.com/office/drawing/2014/main" id="{FBA49D58-6BE5-4F52-954B-DF07CA76D413}"/>
              </a:ext>
            </a:extLst>
          </p:cNvPr>
          <p:cNvSpPr txBox="1"/>
          <p:nvPr/>
        </p:nvSpPr>
        <p:spPr>
          <a:xfrm>
            <a:off x="15795522" y="38358827"/>
            <a:ext cx="10795819" cy="2431435"/>
          </a:xfrm>
          <a:prstGeom prst="rect">
            <a:avLst/>
          </a:prstGeom>
          <a:noFill/>
        </p:spPr>
        <p:txBody>
          <a:bodyPr wrap="square" rtlCol="0">
            <a:spAutoFit/>
          </a:bodyPr>
          <a:lstStyle/>
          <a:p>
            <a:r>
              <a:rPr lang="en-US" sz="4400" b="1" dirty="0">
                <a:effectLst/>
                <a:latin typeface="Times New Roman" panose="02020603050405020304" pitchFamily="18" charset="0"/>
                <a:ea typeface="Times New Roman" panose="02020603050405020304" pitchFamily="18" charset="0"/>
              </a:rPr>
              <a:t>Contact Details</a:t>
            </a:r>
          </a:p>
          <a:p>
            <a:r>
              <a:rPr lang="en-US" sz="3600" dirty="0" err="1">
                <a:latin typeface="Times New Roman" panose="02020603050405020304" pitchFamily="18" charset="0"/>
                <a:ea typeface="Times New Roman" panose="02020603050405020304" pitchFamily="18" charset="0"/>
              </a:rPr>
              <a:t>Saisheshank</a:t>
            </a:r>
            <a:r>
              <a:rPr lang="en-US" sz="3600" dirty="0">
                <a:latin typeface="Times New Roman" panose="02020603050405020304" pitchFamily="18" charset="0"/>
                <a:ea typeface="Times New Roman" panose="02020603050405020304" pitchFamily="18" charset="0"/>
              </a:rPr>
              <a:t> Gaddam</a:t>
            </a:r>
          </a:p>
          <a:p>
            <a:r>
              <a:rPr lang="en-US" sz="3600" dirty="0">
                <a:latin typeface="Times New Roman" panose="02020603050405020304" pitchFamily="18" charset="0"/>
                <a:ea typeface="Times New Roman" panose="02020603050405020304" pitchFamily="18" charset="0"/>
              </a:rPr>
              <a:t>9133499615</a:t>
            </a:r>
          </a:p>
          <a:p>
            <a:r>
              <a:rPr lang="en-US" sz="3600" b="1" dirty="0">
                <a:effectLst/>
                <a:latin typeface="Times New Roman" panose="02020603050405020304" pitchFamily="18" charset="0"/>
                <a:ea typeface="Times New Roman" panose="02020603050405020304" pitchFamily="18" charset="0"/>
              </a:rPr>
              <a:t> </a:t>
            </a:r>
            <a:r>
              <a:rPr lang="en-US" sz="3600" b="1" u="sng" dirty="0">
                <a:solidFill>
                  <a:schemeClr val="accent1"/>
                </a:solidFill>
                <a:latin typeface="Times New Roman" panose="02020603050405020304" pitchFamily="18" charset="0"/>
                <a:ea typeface="Times New Roman" panose="02020603050405020304" pitchFamily="18" charset="0"/>
              </a:rPr>
              <a:t>saisheshank.gaddam</a:t>
            </a:r>
            <a:r>
              <a:rPr lang="en-US" sz="3600" b="1" u="sng" strike="noStrike" dirty="0">
                <a:solidFill>
                  <a:schemeClr val="accent1"/>
                </a:solidFill>
                <a:effectLst/>
                <a:latin typeface="Times New Roman" panose="02020603050405020304" pitchFamily="18" charset="0"/>
                <a:ea typeface="Times New Roman" panose="02020603050405020304" pitchFamily="18" charset="0"/>
                <a:hlinkClick r:id="rId5">
                  <a:extLst>
                    <a:ext uri="{A12FA001-AC4F-418D-AE19-62706E023703}">
                      <ahyp:hlinkClr xmlns:ahyp="http://schemas.microsoft.com/office/drawing/2018/hyperlinkcolor" val="tx"/>
                    </a:ext>
                  </a:extLst>
                </a:hlinkClick>
              </a:rPr>
              <a:t>@vitap.ac.in</a:t>
            </a:r>
            <a:endParaRPr lang="en-IN" sz="3600" u="sng" dirty="0">
              <a:solidFill>
                <a:schemeClr val="accent1"/>
              </a:solidFill>
            </a:endParaRPr>
          </a:p>
        </p:txBody>
      </p:sp>
      <p:sp>
        <p:nvSpPr>
          <p:cNvPr id="79" name="TextBox 78">
            <a:extLst>
              <a:ext uri="{FF2B5EF4-FFF2-40B4-BE49-F238E27FC236}">
                <a16:creationId xmlns:a16="http://schemas.microsoft.com/office/drawing/2014/main" id="{9CCCD810-F45E-4CE3-8182-947AEBDBF3D9}"/>
              </a:ext>
            </a:extLst>
          </p:cNvPr>
          <p:cNvSpPr txBox="1"/>
          <p:nvPr/>
        </p:nvSpPr>
        <p:spPr>
          <a:xfrm>
            <a:off x="15795523" y="18339742"/>
            <a:ext cx="11755984" cy="4832092"/>
          </a:xfrm>
          <a:prstGeom prst="rect">
            <a:avLst/>
          </a:prstGeom>
          <a:noFill/>
        </p:spPr>
        <p:txBody>
          <a:bodyPr wrap="square" rtlCol="0">
            <a:spAutoFit/>
          </a:bodyPr>
          <a:lstStyle/>
          <a:p>
            <a:pPr algn="just">
              <a:lnSpc>
                <a:spcPct val="150000"/>
              </a:lnSpc>
            </a:pPr>
            <a:r>
              <a:rPr lang="en-US" sz="4400" b="1" dirty="0">
                <a:solidFill>
                  <a:srgbClr val="000000"/>
                </a:solidFill>
                <a:effectLst/>
                <a:latin typeface="Times New Roman" panose="02020603050405020304" pitchFamily="18" charset="0"/>
                <a:ea typeface="MS Mincho" panose="02020609040205080304" pitchFamily="49" charset="-128"/>
              </a:rPr>
              <a:t>Major Prerequisites</a:t>
            </a:r>
            <a:endParaRPr lang="en-IN" sz="3200" dirty="0">
              <a:effectLst/>
              <a:latin typeface="Times New Roman" panose="02020603050405020304" pitchFamily="18" charset="0"/>
              <a:ea typeface="MS Mincho" panose="02020609040205080304" pitchFamily="49" charset="-128"/>
            </a:endParaRPr>
          </a:p>
          <a:p>
            <a:pPr marL="342900" lvl="0" indent="-342900" algn="just">
              <a:buFont typeface="Symbol" panose="05050102010706020507" pitchFamily="18" charset="2"/>
              <a:buChar char=""/>
              <a:tabLst>
                <a:tab pos="457200" algn="l"/>
              </a:tabLst>
            </a:pPr>
            <a:r>
              <a:rPr lang="en-US" sz="3200" dirty="0">
                <a:solidFill>
                  <a:srgbClr val="000000"/>
                </a:solidFill>
                <a:effectLst/>
                <a:latin typeface="Times New Roman" panose="02020603050405020304" pitchFamily="18" charset="0"/>
                <a:ea typeface="MS Mincho" panose="02020609040205080304" pitchFamily="49" charset="-128"/>
              </a:rPr>
              <a:t>Datasets containing all types of images and different view of the images.</a:t>
            </a:r>
          </a:p>
          <a:p>
            <a:pPr lvl="0" algn="just">
              <a:lnSpc>
                <a:spcPct val="150000"/>
              </a:lnSpc>
              <a:tabLst>
                <a:tab pos="457200" algn="l"/>
              </a:tabLst>
            </a:pPr>
            <a:r>
              <a:rPr lang="en-US" sz="3200" dirty="0">
                <a:solidFill>
                  <a:srgbClr val="000000"/>
                </a:solidFill>
                <a:latin typeface="Times New Roman" panose="02020603050405020304" pitchFamily="18" charset="0"/>
                <a:ea typeface="MS Mincho" panose="02020609040205080304" pitchFamily="49" charset="-128"/>
              </a:rPr>
              <a:t>H/W &amp; S/W:</a:t>
            </a:r>
          </a:p>
          <a:p>
            <a:r>
              <a:rPr lang="en-US" sz="2000" dirty="0"/>
              <a:t> </a:t>
            </a:r>
            <a:r>
              <a:rPr lang="en-US" sz="2800" dirty="0"/>
              <a:t>A laptop / computer</a:t>
            </a:r>
            <a:r>
              <a:rPr lang="en-IN" sz="2800" dirty="0"/>
              <a:t>,</a:t>
            </a:r>
            <a:r>
              <a:rPr lang="en-US" sz="2800" dirty="0"/>
              <a:t> 8-GB RAM </a:t>
            </a:r>
            <a:r>
              <a:rPr lang="en-IN" sz="2800" dirty="0"/>
              <a:t>,</a:t>
            </a:r>
            <a:r>
              <a:rPr lang="en-US" sz="2800" dirty="0"/>
              <a:t> 32-GB ROM</a:t>
            </a:r>
            <a:r>
              <a:rPr lang="en-IN" sz="2800" dirty="0"/>
              <a:t>, </a:t>
            </a:r>
            <a:r>
              <a:rPr lang="en-US" sz="2800" dirty="0"/>
              <a:t>64 Bit</a:t>
            </a:r>
            <a:endParaRPr lang="en-IN" sz="4400" dirty="0">
              <a:effectLst/>
              <a:latin typeface="Times New Roman" panose="02020603050405020304" pitchFamily="18" charset="0"/>
              <a:ea typeface="MS Mincho" panose="02020609040205080304" pitchFamily="49" charset="-128"/>
            </a:endParaRPr>
          </a:p>
          <a:p>
            <a:r>
              <a:rPr lang="en-IN" sz="2800" dirty="0"/>
              <a:t> Front End: HTML</a:t>
            </a:r>
          </a:p>
          <a:p>
            <a:r>
              <a:rPr lang="en-IN" sz="2800" dirty="0"/>
              <a:t> Back End: Python – We use following GUI’s  Anaconda Navigator -&gt;  </a:t>
            </a:r>
            <a:r>
              <a:rPr lang="en-IN" sz="2800" dirty="0" err="1"/>
              <a:t>Jupyter</a:t>
            </a:r>
            <a:r>
              <a:rPr lang="en-IN" sz="2800" dirty="0"/>
              <a:t> Notebook, Spyder it is a desktop GUI, Anaconda Prompt</a:t>
            </a:r>
          </a:p>
          <a:p>
            <a:endParaRPr lang="en-IN" dirty="0"/>
          </a:p>
        </p:txBody>
      </p:sp>
      <p:pic>
        <p:nvPicPr>
          <p:cNvPr id="44" name="Picture 43" descr="Screenshot 2020-04-26 at 12.10.40 PM.png">
            <a:extLst>
              <a:ext uri="{FF2B5EF4-FFF2-40B4-BE49-F238E27FC236}">
                <a16:creationId xmlns:a16="http://schemas.microsoft.com/office/drawing/2014/main" id="{505B905E-E4FD-4329-8ECE-13ECD916E738}"/>
              </a:ext>
            </a:extLst>
          </p:cNvPr>
          <p:cNvPicPr/>
          <p:nvPr/>
        </p:nvPicPr>
        <p:blipFill>
          <a:blip r:embed="rId6"/>
          <a:stretch>
            <a:fillRect/>
          </a:stretch>
        </p:blipFill>
        <p:spPr>
          <a:xfrm>
            <a:off x="1863909" y="21851243"/>
            <a:ext cx="12877764" cy="8330142"/>
          </a:xfrm>
          <a:prstGeom prst="rect">
            <a:avLst/>
          </a:prstGeom>
        </p:spPr>
      </p:pic>
      <p:sp>
        <p:nvSpPr>
          <p:cNvPr id="46" name="TextBox 45">
            <a:extLst>
              <a:ext uri="{FF2B5EF4-FFF2-40B4-BE49-F238E27FC236}">
                <a16:creationId xmlns:a16="http://schemas.microsoft.com/office/drawing/2014/main" id="{A1304B64-17BC-44E0-B524-A8CF09DD461A}"/>
              </a:ext>
            </a:extLst>
          </p:cNvPr>
          <p:cNvSpPr txBox="1"/>
          <p:nvPr/>
        </p:nvSpPr>
        <p:spPr>
          <a:xfrm>
            <a:off x="1809305" y="30261701"/>
            <a:ext cx="8996516" cy="707886"/>
          </a:xfrm>
          <a:prstGeom prst="rect">
            <a:avLst/>
          </a:prstGeom>
          <a:noFill/>
        </p:spPr>
        <p:txBody>
          <a:bodyPr wrap="square" rtlCol="0">
            <a:spAutoFit/>
          </a:bodyPr>
          <a:lstStyle/>
          <a:p>
            <a:r>
              <a:rPr lang="en-IN" sz="4000" b="1" dirty="0">
                <a:latin typeface="Times New Roman" panose="02020603050405020304" pitchFamily="18" charset="0"/>
                <a:cs typeface="Times New Roman" panose="02020603050405020304" pitchFamily="18" charset="0"/>
              </a:rPr>
              <a:t>RESULTS</a:t>
            </a:r>
          </a:p>
        </p:txBody>
      </p:sp>
      <p:pic>
        <p:nvPicPr>
          <p:cNvPr id="50" name="Picture 49">
            <a:extLst>
              <a:ext uri="{FF2B5EF4-FFF2-40B4-BE49-F238E27FC236}">
                <a16:creationId xmlns:a16="http://schemas.microsoft.com/office/drawing/2014/main" id="{2CEC6A0D-393A-4BA9-AAF2-6B5B07867606}"/>
              </a:ext>
            </a:extLst>
          </p:cNvPr>
          <p:cNvPicPr/>
          <p:nvPr/>
        </p:nvPicPr>
        <p:blipFill>
          <a:blip r:embed="rId7"/>
          <a:stretch>
            <a:fillRect/>
          </a:stretch>
        </p:blipFill>
        <p:spPr>
          <a:xfrm>
            <a:off x="1864544" y="31049902"/>
            <a:ext cx="12877129" cy="10531217"/>
          </a:xfrm>
          <a:prstGeom prst="rect">
            <a:avLst/>
          </a:prstGeom>
        </p:spPr>
      </p:pic>
      <p:pic>
        <p:nvPicPr>
          <p:cNvPr id="52" name="Picture 51">
            <a:extLst>
              <a:ext uri="{FF2B5EF4-FFF2-40B4-BE49-F238E27FC236}">
                <a16:creationId xmlns:a16="http://schemas.microsoft.com/office/drawing/2014/main" id="{0DACC3E2-1D0C-4BD1-B884-457D9764CACB}"/>
              </a:ext>
            </a:extLst>
          </p:cNvPr>
          <p:cNvPicPr/>
          <p:nvPr/>
        </p:nvPicPr>
        <p:blipFill>
          <a:blip r:embed="rId8"/>
          <a:stretch>
            <a:fillRect/>
          </a:stretch>
        </p:blipFill>
        <p:spPr>
          <a:xfrm>
            <a:off x="15795522" y="5339791"/>
            <a:ext cx="13865327" cy="12095729"/>
          </a:xfrm>
          <a:prstGeom prst="rect">
            <a:avLst/>
          </a:prstGeom>
        </p:spPr>
      </p:pic>
    </p:spTree>
    <p:extLst>
      <p:ext uri="{BB962C8B-B14F-4D97-AF65-F5344CB8AC3E}">
        <p14:creationId xmlns:p14="http://schemas.microsoft.com/office/powerpoint/2010/main" val="342141039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147</TotalTime>
  <Words>508</Words>
  <Application>Microsoft Office PowerPoint</Application>
  <PresentationFormat>Custom</PresentationFormat>
  <Paragraphs>34</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MS Mincho</vt:lpstr>
      <vt:lpstr>Arial</vt:lpstr>
      <vt:lpstr>Calibri</vt:lpstr>
      <vt:lpstr>Calibri Light</vt:lpstr>
      <vt:lpstr>Symbol</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PERICHARLA KRISHNA VAMSHI VARMA  17MIS7105</dc:creator>
  <cp:lastModifiedBy>Sai sheshank Gaddam</cp:lastModifiedBy>
  <cp:revision>6</cp:revision>
  <dcterms:created xsi:type="dcterms:W3CDTF">2021-08-28T07:56:09Z</dcterms:created>
  <dcterms:modified xsi:type="dcterms:W3CDTF">2021-08-30T17:48:46Z</dcterms:modified>
</cp:coreProperties>
</file>

<file path=docProps/thumbnail.jpeg>
</file>